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56" r:id="rId3"/>
    <p:sldId id="277" r:id="rId4"/>
    <p:sldId id="257" r:id="rId5"/>
    <p:sldId id="307" r:id="rId6"/>
    <p:sldId id="305" r:id="rId7"/>
    <p:sldId id="302" r:id="rId8"/>
    <p:sldId id="306" r:id="rId9"/>
    <p:sldId id="304" r:id="rId10"/>
    <p:sldId id="314" r:id="rId11"/>
    <p:sldId id="308" r:id="rId12"/>
    <p:sldId id="303" r:id="rId13"/>
    <p:sldId id="301" r:id="rId14"/>
    <p:sldId id="310" r:id="rId15"/>
    <p:sldId id="309" r:id="rId16"/>
    <p:sldId id="311" r:id="rId17"/>
    <p:sldId id="312" r:id="rId18"/>
    <p:sldId id="315" r:id="rId19"/>
    <p:sldId id="313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teL" initials="I" lastIdx="1" clrIdx="0">
    <p:extLst>
      <p:ext uri="{19B8F6BF-5375-455C-9EA6-DF929625EA0E}">
        <p15:presenceInfo xmlns:p15="http://schemas.microsoft.com/office/powerpoint/2012/main" userId="Int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15201A-F6BF-414D-A605-789855D0CBFD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IQ"/>
        </a:p>
      </dgm:t>
    </dgm:pt>
    <dgm:pt modelId="{EC989CCB-B99D-49D3-B229-D773AD457EF2}" type="pres">
      <dgm:prSet presAssocID="{6915201A-F6BF-414D-A605-789855D0CBFD}" presName="diagram" presStyleCnt="0">
        <dgm:presLayoutVars>
          <dgm:dir/>
          <dgm:resizeHandles val="exact"/>
        </dgm:presLayoutVars>
      </dgm:prSet>
      <dgm:spPr/>
    </dgm:pt>
  </dgm:ptLst>
  <dgm:cxnLst>
    <dgm:cxn modelId="{44346C95-F156-4600-BBA4-3E84AFD81F8E}" type="presOf" srcId="{6915201A-F6BF-414D-A605-789855D0CBFD}" destId="{EC989CCB-B99D-49D3-B229-D773AD457EF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2F578-BC52-4D32-BD8A-69938DF6E76C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IQ"/>
        </a:p>
      </dgm:t>
    </dgm:pt>
    <dgm:pt modelId="{F983CF87-BBC1-481B-83B8-EC81B089FF25}">
      <dgm:prSet phldrT="[Text]"/>
      <dgm:spPr/>
      <dgm:t>
        <a:bodyPr/>
        <a:lstStyle/>
        <a:p>
          <a:pPr rtl="1"/>
          <a:r>
            <a:rPr lang="en-US" dirty="0"/>
            <a:t>MOBILITY</a:t>
          </a:r>
          <a:endParaRPr lang="ar-IQ" dirty="0"/>
        </a:p>
      </dgm:t>
    </dgm:pt>
    <dgm:pt modelId="{4A2DF041-F858-494E-BF10-CE438A088966}" type="parTrans" cxnId="{17C43F4F-2D7A-4614-9FC3-B2289334A1CB}">
      <dgm:prSet/>
      <dgm:spPr/>
      <dgm:t>
        <a:bodyPr/>
        <a:lstStyle/>
        <a:p>
          <a:pPr rtl="1"/>
          <a:endParaRPr lang="ar-IQ"/>
        </a:p>
      </dgm:t>
    </dgm:pt>
    <dgm:pt modelId="{F03EE4E9-2006-4290-ADEE-CAFED9F99163}" type="sibTrans" cxnId="{17C43F4F-2D7A-4614-9FC3-B2289334A1CB}">
      <dgm:prSet/>
      <dgm:spPr/>
      <dgm:t>
        <a:bodyPr/>
        <a:lstStyle/>
        <a:p>
          <a:pPr rtl="1"/>
          <a:endParaRPr lang="ar-IQ"/>
        </a:p>
      </dgm:t>
    </dgm:pt>
    <dgm:pt modelId="{7F993A39-11BB-4555-A78A-0EC93768B903}">
      <dgm:prSet phldrT="[Text]" phldr="1"/>
      <dgm:spPr/>
      <dgm:t>
        <a:bodyPr/>
        <a:lstStyle/>
        <a:p>
          <a:pPr rtl="1"/>
          <a:endParaRPr lang="ar-IQ"/>
        </a:p>
      </dgm:t>
    </dgm:pt>
    <dgm:pt modelId="{FF1AF699-3207-47D6-B72C-ADF3B9C2777D}" type="parTrans" cxnId="{1169347F-934E-4E0B-AE8F-F10FD1CC39E6}">
      <dgm:prSet/>
      <dgm:spPr/>
      <dgm:t>
        <a:bodyPr/>
        <a:lstStyle/>
        <a:p>
          <a:pPr rtl="1"/>
          <a:endParaRPr lang="ar-IQ"/>
        </a:p>
      </dgm:t>
    </dgm:pt>
    <dgm:pt modelId="{0AB8FD5F-D4FC-43B9-A65A-B4E93D72B3A3}" type="sibTrans" cxnId="{1169347F-934E-4E0B-AE8F-F10FD1CC39E6}">
      <dgm:prSet/>
      <dgm:spPr/>
      <dgm:t>
        <a:bodyPr/>
        <a:lstStyle/>
        <a:p>
          <a:pPr rtl="1"/>
          <a:endParaRPr lang="ar-IQ"/>
        </a:p>
      </dgm:t>
    </dgm:pt>
    <dgm:pt modelId="{98C0A1E7-CF2B-47B3-8A7F-0FC3EF7AEA67}">
      <dgm:prSet/>
      <dgm:spPr>
        <a:solidFill>
          <a:srgbClr val="92D050"/>
        </a:solidFill>
      </dgm:spPr>
      <dgm:t>
        <a:bodyPr/>
        <a:lstStyle/>
        <a:p>
          <a:pPr rtl="1"/>
          <a:r>
            <a:rPr lang="en-US" dirty="0"/>
            <a:t>Horizontal</a:t>
          </a:r>
          <a:endParaRPr lang="ar-IQ" dirty="0"/>
        </a:p>
      </dgm:t>
    </dgm:pt>
    <dgm:pt modelId="{955A79C6-2DCB-417E-A13D-AD32818A1474}" type="parTrans" cxnId="{04C6174D-0E45-42DB-9772-69085DE7C157}">
      <dgm:prSet/>
      <dgm:spPr/>
      <dgm:t>
        <a:bodyPr/>
        <a:lstStyle/>
        <a:p>
          <a:pPr rtl="1"/>
          <a:endParaRPr lang="ar-IQ"/>
        </a:p>
      </dgm:t>
    </dgm:pt>
    <dgm:pt modelId="{B860935E-6FA7-46B1-ACC4-D773F7BE76CF}" type="sibTrans" cxnId="{04C6174D-0E45-42DB-9772-69085DE7C157}">
      <dgm:prSet/>
      <dgm:spPr/>
      <dgm:t>
        <a:bodyPr/>
        <a:lstStyle/>
        <a:p>
          <a:pPr rtl="1"/>
          <a:endParaRPr lang="ar-IQ"/>
        </a:p>
      </dgm:t>
    </dgm:pt>
    <dgm:pt modelId="{435847CD-BF82-4340-A6F4-162E4D88FA4C}">
      <dgm:prSet/>
      <dgm:spPr>
        <a:solidFill>
          <a:srgbClr val="FFC000"/>
        </a:solidFill>
      </dgm:spPr>
      <dgm:t>
        <a:bodyPr/>
        <a:lstStyle/>
        <a:p>
          <a:pPr rtl="1"/>
          <a:r>
            <a:rPr lang="en-US" dirty="0"/>
            <a:t>Vertical </a:t>
          </a:r>
          <a:endParaRPr lang="ar-IQ" dirty="0"/>
        </a:p>
      </dgm:t>
    </dgm:pt>
    <dgm:pt modelId="{0F20C944-35C8-41D4-B185-4AAED61F6181}" type="parTrans" cxnId="{6E74D795-B6C4-4AB8-8325-8D8F37CC5990}">
      <dgm:prSet/>
      <dgm:spPr/>
      <dgm:t>
        <a:bodyPr/>
        <a:lstStyle/>
        <a:p>
          <a:pPr rtl="1"/>
          <a:endParaRPr lang="ar-IQ"/>
        </a:p>
      </dgm:t>
    </dgm:pt>
    <dgm:pt modelId="{491C923B-2C90-429E-A4C4-2A9DB941F2C6}" type="sibTrans" cxnId="{6E74D795-B6C4-4AB8-8325-8D8F37CC5990}">
      <dgm:prSet/>
      <dgm:spPr/>
      <dgm:t>
        <a:bodyPr/>
        <a:lstStyle/>
        <a:p>
          <a:pPr rtl="1"/>
          <a:endParaRPr lang="ar-IQ"/>
        </a:p>
      </dgm:t>
    </dgm:pt>
    <dgm:pt modelId="{173B84F9-6BF1-48D2-85C9-A6923B693322}" type="pres">
      <dgm:prSet presAssocID="{DA82F578-BC52-4D32-BD8A-69938DF6E76C}" presName="diagram" presStyleCnt="0">
        <dgm:presLayoutVars>
          <dgm:dir/>
          <dgm:resizeHandles val="exact"/>
        </dgm:presLayoutVars>
      </dgm:prSet>
      <dgm:spPr/>
    </dgm:pt>
    <dgm:pt modelId="{A82B215F-3A55-479B-810C-082A6274D3AB}" type="pres">
      <dgm:prSet presAssocID="{F983CF87-BBC1-481B-83B8-EC81B089FF25}" presName="node" presStyleLbl="node1" presStyleIdx="0" presStyleCnt="4" custLinFactNeighborX="55000" custLinFactNeighborY="5868">
        <dgm:presLayoutVars>
          <dgm:bulletEnabled val="1"/>
        </dgm:presLayoutVars>
      </dgm:prSet>
      <dgm:spPr/>
    </dgm:pt>
    <dgm:pt modelId="{C96C07AD-96D7-4E7B-9419-78E5C491AC3E}" type="pres">
      <dgm:prSet presAssocID="{F03EE4E9-2006-4290-ADEE-CAFED9F99163}" presName="sibTrans" presStyleCnt="0"/>
      <dgm:spPr/>
    </dgm:pt>
    <dgm:pt modelId="{E2565262-649E-4629-9FF5-2AEF48D1FCA0}" type="pres">
      <dgm:prSet presAssocID="{7F993A39-11BB-4555-A78A-0EC93768B903}" presName="node" presStyleLbl="node1" presStyleIdx="1" presStyleCnt="4" custLinFactY="18761" custLinFactNeighborX="26" custLinFactNeighborY="100000">
        <dgm:presLayoutVars>
          <dgm:bulletEnabled val="1"/>
        </dgm:presLayoutVars>
      </dgm:prSet>
      <dgm:spPr/>
    </dgm:pt>
    <dgm:pt modelId="{A1F27743-00A7-4B8E-BFBA-F286BA64B5BF}" type="pres">
      <dgm:prSet presAssocID="{0AB8FD5F-D4FC-43B9-A65A-B4E93D72B3A3}" presName="sibTrans" presStyleCnt="0"/>
      <dgm:spPr/>
    </dgm:pt>
    <dgm:pt modelId="{E0BD3A6A-0ED9-4ACC-A38A-0D3D87E9B8EA}" type="pres">
      <dgm:prSet presAssocID="{435847CD-BF82-4340-A6F4-162E4D88FA4C}" presName="node" presStyleLbl="node1" presStyleIdx="2" presStyleCnt="4">
        <dgm:presLayoutVars>
          <dgm:bulletEnabled val="1"/>
        </dgm:presLayoutVars>
      </dgm:prSet>
      <dgm:spPr/>
    </dgm:pt>
    <dgm:pt modelId="{784F2CEF-2F97-4305-AF19-62D13E5CBAF2}" type="pres">
      <dgm:prSet presAssocID="{491C923B-2C90-429E-A4C4-2A9DB941F2C6}" presName="sibTrans" presStyleCnt="0"/>
      <dgm:spPr/>
    </dgm:pt>
    <dgm:pt modelId="{539573D2-5A12-4901-A850-2912D8759B04}" type="pres">
      <dgm:prSet presAssocID="{98C0A1E7-CF2B-47B3-8A7F-0FC3EF7AEA67}" presName="node" presStyleLbl="node1" presStyleIdx="3" presStyleCnt="4">
        <dgm:presLayoutVars>
          <dgm:bulletEnabled val="1"/>
        </dgm:presLayoutVars>
      </dgm:prSet>
      <dgm:spPr/>
    </dgm:pt>
  </dgm:ptLst>
  <dgm:cxnLst>
    <dgm:cxn modelId="{85863269-EA1E-404B-8237-CED876F0EB93}" type="presOf" srcId="{DA82F578-BC52-4D32-BD8A-69938DF6E76C}" destId="{173B84F9-6BF1-48D2-85C9-A6923B693322}" srcOrd="0" destOrd="0" presId="urn:microsoft.com/office/officeart/2005/8/layout/default"/>
    <dgm:cxn modelId="{126CC86C-C7BF-4BBD-8CC6-7216FAAC3113}" type="presOf" srcId="{98C0A1E7-CF2B-47B3-8A7F-0FC3EF7AEA67}" destId="{539573D2-5A12-4901-A850-2912D8759B04}" srcOrd="0" destOrd="0" presId="urn:microsoft.com/office/officeart/2005/8/layout/default"/>
    <dgm:cxn modelId="{04C6174D-0E45-42DB-9772-69085DE7C157}" srcId="{DA82F578-BC52-4D32-BD8A-69938DF6E76C}" destId="{98C0A1E7-CF2B-47B3-8A7F-0FC3EF7AEA67}" srcOrd="3" destOrd="0" parTransId="{955A79C6-2DCB-417E-A13D-AD32818A1474}" sibTransId="{B860935E-6FA7-46B1-ACC4-D773F7BE76CF}"/>
    <dgm:cxn modelId="{17C43F4F-2D7A-4614-9FC3-B2289334A1CB}" srcId="{DA82F578-BC52-4D32-BD8A-69938DF6E76C}" destId="{F983CF87-BBC1-481B-83B8-EC81B089FF25}" srcOrd="0" destOrd="0" parTransId="{4A2DF041-F858-494E-BF10-CE438A088966}" sibTransId="{F03EE4E9-2006-4290-ADEE-CAFED9F99163}"/>
    <dgm:cxn modelId="{F7D29A53-3136-4FC7-AF39-00FAAA9F5632}" type="presOf" srcId="{F983CF87-BBC1-481B-83B8-EC81B089FF25}" destId="{A82B215F-3A55-479B-810C-082A6274D3AB}" srcOrd="0" destOrd="0" presId="urn:microsoft.com/office/officeart/2005/8/layout/default"/>
    <dgm:cxn modelId="{1169347F-934E-4E0B-AE8F-F10FD1CC39E6}" srcId="{DA82F578-BC52-4D32-BD8A-69938DF6E76C}" destId="{7F993A39-11BB-4555-A78A-0EC93768B903}" srcOrd="1" destOrd="0" parTransId="{FF1AF699-3207-47D6-B72C-ADF3B9C2777D}" sibTransId="{0AB8FD5F-D4FC-43B9-A65A-B4E93D72B3A3}"/>
    <dgm:cxn modelId="{6E74D795-B6C4-4AB8-8325-8D8F37CC5990}" srcId="{DA82F578-BC52-4D32-BD8A-69938DF6E76C}" destId="{435847CD-BF82-4340-A6F4-162E4D88FA4C}" srcOrd="2" destOrd="0" parTransId="{0F20C944-35C8-41D4-B185-4AAED61F6181}" sibTransId="{491C923B-2C90-429E-A4C4-2A9DB941F2C6}"/>
    <dgm:cxn modelId="{EB09D1C8-75E4-4C8E-B03A-3687EA4EADE6}" type="presOf" srcId="{435847CD-BF82-4340-A6F4-162E4D88FA4C}" destId="{E0BD3A6A-0ED9-4ACC-A38A-0D3D87E9B8EA}" srcOrd="0" destOrd="0" presId="urn:microsoft.com/office/officeart/2005/8/layout/default"/>
    <dgm:cxn modelId="{95F6BFE8-A857-4BB7-BD0C-A7BBDCBA56FB}" type="presOf" srcId="{7F993A39-11BB-4555-A78A-0EC93768B903}" destId="{E2565262-649E-4629-9FF5-2AEF48D1FCA0}" srcOrd="0" destOrd="0" presId="urn:microsoft.com/office/officeart/2005/8/layout/default"/>
    <dgm:cxn modelId="{7D66BAC9-8808-494B-8C99-F45A01410BB6}" type="presParOf" srcId="{173B84F9-6BF1-48D2-85C9-A6923B693322}" destId="{A82B215F-3A55-479B-810C-082A6274D3AB}" srcOrd="0" destOrd="0" presId="urn:microsoft.com/office/officeart/2005/8/layout/default"/>
    <dgm:cxn modelId="{6646567A-5767-411C-B54B-5964460F0584}" type="presParOf" srcId="{173B84F9-6BF1-48D2-85C9-A6923B693322}" destId="{C96C07AD-96D7-4E7B-9419-78E5C491AC3E}" srcOrd="1" destOrd="0" presId="urn:microsoft.com/office/officeart/2005/8/layout/default"/>
    <dgm:cxn modelId="{9037D031-94AA-4154-8F7E-3727539048DE}" type="presParOf" srcId="{173B84F9-6BF1-48D2-85C9-A6923B693322}" destId="{E2565262-649E-4629-9FF5-2AEF48D1FCA0}" srcOrd="2" destOrd="0" presId="urn:microsoft.com/office/officeart/2005/8/layout/default"/>
    <dgm:cxn modelId="{2F2B0D07-316D-45BA-AB13-16D4308A0FD6}" type="presParOf" srcId="{173B84F9-6BF1-48D2-85C9-A6923B693322}" destId="{A1F27743-00A7-4B8E-BFBA-F286BA64B5BF}" srcOrd="3" destOrd="0" presId="urn:microsoft.com/office/officeart/2005/8/layout/default"/>
    <dgm:cxn modelId="{47C9560B-2771-4212-9B5F-EDDA99CBD00B}" type="presParOf" srcId="{173B84F9-6BF1-48D2-85C9-A6923B693322}" destId="{E0BD3A6A-0ED9-4ACC-A38A-0D3D87E9B8EA}" srcOrd="4" destOrd="0" presId="urn:microsoft.com/office/officeart/2005/8/layout/default"/>
    <dgm:cxn modelId="{3B2DDD12-F551-43EC-BF63-F6C1ACEAD593}" type="presParOf" srcId="{173B84F9-6BF1-48D2-85C9-A6923B693322}" destId="{784F2CEF-2F97-4305-AF19-62D13E5CBAF2}" srcOrd="5" destOrd="0" presId="urn:microsoft.com/office/officeart/2005/8/layout/default"/>
    <dgm:cxn modelId="{59210AD7-F230-4D6E-ADED-E095365D00F3}" type="presParOf" srcId="{173B84F9-6BF1-48D2-85C9-A6923B693322}" destId="{539573D2-5A12-4901-A850-2912D8759B0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15201A-F6BF-414D-A605-789855D0CBFD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IQ"/>
        </a:p>
      </dgm:t>
    </dgm:pt>
    <dgm:pt modelId="{EC989CCB-B99D-49D3-B229-D773AD457EF2}" type="pres">
      <dgm:prSet presAssocID="{6915201A-F6BF-414D-A605-789855D0CBFD}" presName="diagram" presStyleCnt="0">
        <dgm:presLayoutVars>
          <dgm:dir/>
          <dgm:resizeHandles val="exact"/>
        </dgm:presLayoutVars>
      </dgm:prSet>
      <dgm:spPr/>
    </dgm:pt>
  </dgm:ptLst>
  <dgm:cxnLst>
    <dgm:cxn modelId="{44346C95-F156-4600-BBA4-3E84AFD81F8E}" type="presOf" srcId="{6915201A-F6BF-414D-A605-789855D0CBFD}" destId="{EC989CCB-B99D-49D3-B229-D773AD457EF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82F578-BC52-4D32-BD8A-69938DF6E76C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IQ"/>
        </a:p>
      </dgm:t>
    </dgm:pt>
    <dgm:pt modelId="{F983CF87-BBC1-481B-83B8-EC81B089FF25}">
      <dgm:prSet phldrT="[Text]"/>
      <dgm:spPr/>
      <dgm:t>
        <a:bodyPr/>
        <a:lstStyle/>
        <a:p>
          <a:pPr rtl="1"/>
          <a:r>
            <a:rPr lang="en-US" dirty="0"/>
            <a:t>MOBILITY</a:t>
          </a:r>
          <a:endParaRPr lang="ar-IQ" dirty="0"/>
        </a:p>
      </dgm:t>
    </dgm:pt>
    <dgm:pt modelId="{4A2DF041-F858-494E-BF10-CE438A088966}" type="parTrans" cxnId="{17C43F4F-2D7A-4614-9FC3-B2289334A1CB}">
      <dgm:prSet/>
      <dgm:spPr/>
      <dgm:t>
        <a:bodyPr/>
        <a:lstStyle/>
        <a:p>
          <a:pPr rtl="1"/>
          <a:endParaRPr lang="ar-IQ"/>
        </a:p>
      </dgm:t>
    </dgm:pt>
    <dgm:pt modelId="{F03EE4E9-2006-4290-ADEE-CAFED9F99163}" type="sibTrans" cxnId="{17C43F4F-2D7A-4614-9FC3-B2289334A1CB}">
      <dgm:prSet/>
      <dgm:spPr/>
      <dgm:t>
        <a:bodyPr/>
        <a:lstStyle/>
        <a:p>
          <a:pPr rtl="1"/>
          <a:endParaRPr lang="ar-IQ"/>
        </a:p>
      </dgm:t>
    </dgm:pt>
    <dgm:pt modelId="{98C0A1E7-CF2B-47B3-8A7F-0FC3EF7AEA67}">
      <dgm:prSet/>
      <dgm:spPr/>
      <dgm:t>
        <a:bodyPr/>
        <a:lstStyle/>
        <a:p>
          <a:pPr rtl="1"/>
          <a:r>
            <a:rPr lang="en-US" dirty="0"/>
            <a:t>Physiological</a:t>
          </a:r>
          <a:endParaRPr lang="ar-IQ" dirty="0"/>
        </a:p>
      </dgm:t>
    </dgm:pt>
    <dgm:pt modelId="{955A79C6-2DCB-417E-A13D-AD32818A1474}" type="parTrans" cxnId="{04C6174D-0E45-42DB-9772-69085DE7C157}">
      <dgm:prSet/>
      <dgm:spPr/>
      <dgm:t>
        <a:bodyPr/>
        <a:lstStyle/>
        <a:p>
          <a:pPr rtl="1"/>
          <a:endParaRPr lang="ar-IQ"/>
        </a:p>
      </dgm:t>
    </dgm:pt>
    <dgm:pt modelId="{B860935E-6FA7-46B1-ACC4-D773F7BE76CF}" type="sibTrans" cxnId="{04C6174D-0E45-42DB-9772-69085DE7C157}">
      <dgm:prSet/>
      <dgm:spPr/>
      <dgm:t>
        <a:bodyPr/>
        <a:lstStyle/>
        <a:p>
          <a:pPr rtl="1"/>
          <a:endParaRPr lang="ar-IQ"/>
        </a:p>
      </dgm:t>
    </dgm:pt>
    <dgm:pt modelId="{435847CD-BF82-4340-A6F4-162E4D88FA4C}">
      <dgm:prSet/>
      <dgm:spPr/>
      <dgm:t>
        <a:bodyPr/>
        <a:lstStyle/>
        <a:p>
          <a:pPr rtl="1"/>
          <a:r>
            <a:rPr lang="en-US" dirty="0"/>
            <a:t>Pathological </a:t>
          </a:r>
          <a:endParaRPr lang="ar-IQ" dirty="0"/>
        </a:p>
      </dgm:t>
    </dgm:pt>
    <dgm:pt modelId="{0F20C944-35C8-41D4-B185-4AAED61F6181}" type="parTrans" cxnId="{6E74D795-B6C4-4AB8-8325-8D8F37CC5990}">
      <dgm:prSet/>
      <dgm:spPr/>
      <dgm:t>
        <a:bodyPr/>
        <a:lstStyle/>
        <a:p>
          <a:pPr rtl="1"/>
          <a:endParaRPr lang="ar-IQ"/>
        </a:p>
      </dgm:t>
    </dgm:pt>
    <dgm:pt modelId="{491C923B-2C90-429E-A4C4-2A9DB941F2C6}" type="sibTrans" cxnId="{6E74D795-B6C4-4AB8-8325-8D8F37CC5990}">
      <dgm:prSet/>
      <dgm:spPr/>
      <dgm:t>
        <a:bodyPr/>
        <a:lstStyle/>
        <a:p>
          <a:pPr rtl="1"/>
          <a:endParaRPr lang="ar-IQ"/>
        </a:p>
      </dgm:t>
    </dgm:pt>
    <dgm:pt modelId="{173B84F9-6BF1-48D2-85C9-A6923B693322}" type="pres">
      <dgm:prSet presAssocID="{DA82F578-BC52-4D32-BD8A-69938DF6E76C}" presName="diagram" presStyleCnt="0">
        <dgm:presLayoutVars>
          <dgm:dir/>
          <dgm:resizeHandles val="exact"/>
        </dgm:presLayoutVars>
      </dgm:prSet>
      <dgm:spPr/>
    </dgm:pt>
    <dgm:pt modelId="{A82B215F-3A55-479B-810C-082A6274D3AB}" type="pres">
      <dgm:prSet presAssocID="{F983CF87-BBC1-481B-83B8-EC81B089FF25}" presName="node" presStyleLbl="node1" presStyleIdx="0" presStyleCnt="3" custScaleY="28058" custLinFactNeighborY="-3743">
        <dgm:presLayoutVars>
          <dgm:bulletEnabled val="1"/>
        </dgm:presLayoutVars>
      </dgm:prSet>
      <dgm:spPr/>
    </dgm:pt>
    <dgm:pt modelId="{C96C07AD-96D7-4E7B-9419-78E5C491AC3E}" type="pres">
      <dgm:prSet presAssocID="{F03EE4E9-2006-4290-ADEE-CAFED9F99163}" presName="sibTrans" presStyleCnt="0"/>
      <dgm:spPr/>
    </dgm:pt>
    <dgm:pt modelId="{E0BD3A6A-0ED9-4ACC-A38A-0D3D87E9B8EA}" type="pres">
      <dgm:prSet presAssocID="{435847CD-BF82-4340-A6F4-162E4D88FA4C}" presName="node" presStyleLbl="node1" presStyleIdx="1" presStyleCnt="3" custScaleX="40662" custScaleY="30466" custLinFactNeighborX="-1932" custLinFactNeighborY="-16973">
        <dgm:presLayoutVars>
          <dgm:bulletEnabled val="1"/>
        </dgm:presLayoutVars>
      </dgm:prSet>
      <dgm:spPr/>
    </dgm:pt>
    <dgm:pt modelId="{784F2CEF-2F97-4305-AF19-62D13E5CBAF2}" type="pres">
      <dgm:prSet presAssocID="{491C923B-2C90-429E-A4C4-2A9DB941F2C6}" presName="sibTrans" presStyleCnt="0"/>
      <dgm:spPr/>
    </dgm:pt>
    <dgm:pt modelId="{539573D2-5A12-4901-A850-2912D8759B04}" type="pres">
      <dgm:prSet presAssocID="{98C0A1E7-CF2B-47B3-8A7F-0FC3EF7AEA67}" presName="node" presStyleLbl="node1" presStyleIdx="2" presStyleCnt="3" custScaleX="42335" custScaleY="28788" custLinFactNeighborX="7169" custLinFactNeighborY="-17812">
        <dgm:presLayoutVars>
          <dgm:bulletEnabled val="1"/>
        </dgm:presLayoutVars>
      </dgm:prSet>
      <dgm:spPr/>
    </dgm:pt>
  </dgm:ptLst>
  <dgm:cxnLst>
    <dgm:cxn modelId="{85863269-EA1E-404B-8237-CED876F0EB93}" type="presOf" srcId="{DA82F578-BC52-4D32-BD8A-69938DF6E76C}" destId="{173B84F9-6BF1-48D2-85C9-A6923B693322}" srcOrd="0" destOrd="0" presId="urn:microsoft.com/office/officeart/2005/8/layout/default"/>
    <dgm:cxn modelId="{126CC86C-C7BF-4BBD-8CC6-7216FAAC3113}" type="presOf" srcId="{98C0A1E7-CF2B-47B3-8A7F-0FC3EF7AEA67}" destId="{539573D2-5A12-4901-A850-2912D8759B04}" srcOrd="0" destOrd="0" presId="urn:microsoft.com/office/officeart/2005/8/layout/default"/>
    <dgm:cxn modelId="{04C6174D-0E45-42DB-9772-69085DE7C157}" srcId="{DA82F578-BC52-4D32-BD8A-69938DF6E76C}" destId="{98C0A1E7-CF2B-47B3-8A7F-0FC3EF7AEA67}" srcOrd="2" destOrd="0" parTransId="{955A79C6-2DCB-417E-A13D-AD32818A1474}" sibTransId="{B860935E-6FA7-46B1-ACC4-D773F7BE76CF}"/>
    <dgm:cxn modelId="{17C43F4F-2D7A-4614-9FC3-B2289334A1CB}" srcId="{DA82F578-BC52-4D32-BD8A-69938DF6E76C}" destId="{F983CF87-BBC1-481B-83B8-EC81B089FF25}" srcOrd="0" destOrd="0" parTransId="{4A2DF041-F858-494E-BF10-CE438A088966}" sibTransId="{F03EE4E9-2006-4290-ADEE-CAFED9F99163}"/>
    <dgm:cxn modelId="{F7D29A53-3136-4FC7-AF39-00FAAA9F5632}" type="presOf" srcId="{F983CF87-BBC1-481B-83B8-EC81B089FF25}" destId="{A82B215F-3A55-479B-810C-082A6274D3AB}" srcOrd="0" destOrd="0" presId="urn:microsoft.com/office/officeart/2005/8/layout/default"/>
    <dgm:cxn modelId="{6E74D795-B6C4-4AB8-8325-8D8F37CC5990}" srcId="{DA82F578-BC52-4D32-BD8A-69938DF6E76C}" destId="{435847CD-BF82-4340-A6F4-162E4D88FA4C}" srcOrd="1" destOrd="0" parTransId="{0F20C944-35C8-41D4-B185-4AAED61F6181}" sibTransId="{491C923B-2C90-429E-A4C4-2A9DB941F2C6}"/>
    <dgm:cxn modelId="{EB09D1C8-75E4-4C8E-B03A-3687EA4EADE6}" type="presOf" srcId="{435847CD-BF82-4340-A6F4-162E4D88FA4C}" destId="{E0BD3A6A-0ED9-4ACC-A38A-0D3D87E9B8EA}" srcOrd="0" destOrd="0" presId="urn:microsoft.com/office/officeart/2005/8/layout/default"/>
    <dgm:cxn modelId="{7D66BAC9-8808-494B-8C99-F45A01410BB6}" type="presParOf" srcId="{173B84F9-6BF1-48D2-85C9-A6923B693322}" destId="{A82B215F-3A55-479B-810C-082A6274D3AB}" srcOrd="0" destOrd="0" presId="urn:microsoft.com/office/officeart/2005/8/layout/default"/>
    <dgm:cxn modelId="{6646567A-5767-411C-B54B-5964460F0584}" type="presParOf" srcId="{173B84F9-6BF1-48D2-85C9-A6923B693322}" destId="{C96C07AD-96D7-4E7B-9419-78E5C491AC3E}" srcOrd="1" destOrd="0" presId="urn:microsoft.com/office/officeart/2005/8/layout/default"/>
    <dgm:cxn modelId="{47C9560B-2771-4212-9B5F-EDDA99CBD00B}" type="presParOf" srcId="{173B84F9-6BF1-48D2-85C9-A6923B693322}" destId="{E0BD3A6A-0ED9-4ACC-A38A-0D3D87E9B8EA}" srcOrd="2" destOrd="0" presId="urn:microsoft.com/office/officeart/2005/8/layout/default"/>
    <dgm:cxn modelId="{3B2DDD12-F551-43EC-BF63-F6C1ACEAD593}" type="presParOf" srcId="{173B84F9-6BF1-48D2-85C9-A6923B693322}" destId="{784F2CEF-2F97-4305-AF19-62D13E5CBAF2}" srcOrd="3" destOrd="0" presId="urn:microsoft.com/office/officeart/2005/8/layout/default"/>
    <dgm:cxn modelId="{59210AD7-F230-4D6E-ADED-E095365D00F3}" type="presParOf" srcId="{173B84F9-6BF1-48D2-85C9-A6923B693322}" destId="{539573D2-5A12-4901-A850-2912D8759B0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B215F-3A55-479B-810C-082A6274D3AB}">
      <dsp:nvSpPr>
        <dsp:cNvPr id="0" name=""/>
        <dsp:cNvSpPr/>
      </dsp:nvSpPr>
      <dsp:spPr>
        <a:xfrm>
          <a:off x="1937742" y="78862"/>
          <a:ext cx="2220515" cy="13323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MOBILITY</a:t>
          </a:r>
          <a:endParaRPr lang="ar-IQ" sz="3600" kern="1200" dirty="0"/>
        </a:p>
      </dsp:txBody>
      <dsp:txXfrm>
        <a:off x="1937742" y="78862"/>
        <a:ext cx="2220515" cy="1332309"/>
      </dsp:txXfrm>
    </dsp:sp>
    <dsp:sp modelId="{E2565262-649E-4629-9FF5-2AEF48D1FCA0}">
      <dsp:nvSpPr>
        <dsp:cNvPr id="0" name=""/>
        <dsp:cNvSpPr/>
      </dsp:nvSpPr>
      <dsp:spPr>
        <a:xfrm>
          <a:off x="3159603" y="1555725"/>
          <a:ext cx="2220515" cy="13323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IQ" sz="3600" kern="1200"/>
        </a:p>
      </dsp:txBody>
      <dsp:txXfrm>
        <a:off x="3159603" y="1555725"/>
        <a:ext cx="2220515" cy="1332309"/>
      </dsp:txXfrm>
    </dsp:sp>
    <dsp:sp modelId="{E0BD3A6A-0ED9-4ACC-A38A-0D3D87E9B8EA}">
      <dsp:nvSpPr>
        <dsp:cNvPr id="0" name=""/>
        <dsp:cNvSpPr/>
      </dsp:nvSpPr>
      <dsp:spPr>
        <a:xfrm>
          <a:off x="716458" y="1555043"/>
          <a:ext cx="2220515" cy="1332309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Vertical </a:t>
          </a:r>
          <a:endParaRPr lang="ar-IQ" sz="3600" kern="1200" dirty="0"/>
        </a:p>
      </dsp:txBody>
      <dsp:txXfrm>
        <a:off x="716458" y="1555043"/>
        <a:ext cx="2220515" cy="1332309"/>
      </dsp:txXfrm>
    </dsp:sp>
    <dsp:sp modelId="{539573D2-5A12-4901-A850-2912D8759B04}">
      <dsp:nvSpPr>
        <dsp:cNvPr id="0" name=""/>
        <dsp:cNvSpPr/>
      </dsp:nvSpPr>
      <dsp:spPr>
        <a:xfrm>
          <a:off x="3159025" y="1555043"/>
          <a:ext cx="2220515" cy="1332309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Horizontal</a:t>
          </a:r>
          <a:endParaRPr lang="ar-IQ" sz="3600" kern="1200" dirty="0"/>
        </a:p>
      </dsp:txBody>
      <dsp:txXfrm>
        <a:off x="3159025" y="1555043"/>
        <a:ext cx="2220515" cy="13323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B215F-3A55-479B-810C-082A6274D3AB}">
      <dsp:nvSpPr>
        <dsp:cNvPr id="0" name=""/>
        <dsp:cNvSpPr/>
      </dsp:nvSpPr>
      <dsp:spPr>
        <a:xfrm>
          <a:off x="0" y="679652"/>
          <a:ext cx="6096000" cy="10262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MOBILITY</a:t>
          </a:r>
          <a:endParaRPr lang="ar-IQ" sz="3300" kern="1200" dirty="0"/>
        </a:p>
      </dsp:txBody>
      <dsp:txXfrm>
        <a:off x="0" y="679652"/>
        <a:ext cx="6096000" cy="1026249"/>
      </dsp:txXfrm>
    </dsp:sp>
    <dsp:sp modelId="{E0BD3A6A-0ED9-4ACC-A38A-0D3D87E9B8EA}">
      <dsp:nvSpPr>
        <dsp:cNvPr id="0" name=""/>
        <dsp:cNvSpPr/>
      </dsp:nvSpPr>
      <dsp:spPr>
        <a:xfrm>
          <a:off x="95676" y="1831601"/>
          <a:ext cx="2478755" cy="11143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Pathological </a:t>
          </a:r>
          <a:endParaRPr lang="ar-IQ" sz="3300" kern="1200" dirty="0"/>
        </a:p>
      </dsp:txBody>
      <dsp:txXfrm>
        <a:off x="95676" y="1831601"/>
        <a:ext cx="2478755" cy="1114324"/>
      </dsp:txXfrm>
    </dsp:sp>
    <dsp:sp modelId="{539573D2-5A12-4901-A850-2912D8759B04}">
      <dsp:nvSpPr>
        <dsp:cNvPr id="0" name=""/>
        <dsp:cNvSpPr/>
      </dsp:nvSpPr>
      <dsp:spPr>
        <a:xfrm>
          <a:off x="3515258" y="1831601"/>
          <a:ext cx="2580741" cy="105294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Physiological</a:t>
          </a:r>
          <a:endParaRPr lang="ar-IQ" sz="3300" kern="1200" dirty="0"/>
        </a:p>
      </dsp:txBody>
      <dsp:txXfrm>
        <a:off x="3515258" y="1831601"/>
        <a:ext cx="2580741" cy="1052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DD460-757D-4A5C-B723-0D8AE0F9AF40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4E657-5559-4B85-B184-842348552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5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E34-72D1-465F-8C68-2B11676FB8CD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6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981-930A-4F2F-8D45-CA3DC45DB956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6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6274-0CAB-4DAB-BAB2-FA0EFDC5A89E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9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3459-6E7D-4445-847B-413ACDA679C3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9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95DF-B953-4BD3-A9DB-986C0896C452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7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A668-918C-4D7C-8AED-E5C9CD675027}" type="datetime1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6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BB62-CD4D-43FC-B2D4-EA4240D780ED}" type="datetime1">
              <a:rPr lang="en-US" smtClean="0"/>
              <a:t>6/20/2021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9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BBEE-BBBB-410B-A787-BB31C2EC8017}" type="datetime1">
              <a:rPr lang="en-US" smtClean="0"/>
              <a:t>6/20/2021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1593-46C0-4E00-82B5-32BC36FD350A}" type="datetime1">
              <a:rPr lang="en-US" smtClean="0"/>
              <a:t>6/20/2021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9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1659-54A3-407C-BD02-09708B6885BD}" type="datetime1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7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C714-E476-4E6F-B855-EB9B83D31EBF}" type="datetime1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7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AA34F-ABD3-4142-A883-22BAAFC01F31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A4736-E10D-473C-9597-B6333DD8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3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KtuA1uPjnU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368151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800" b="1" dirty="0">
                <a:solidFill>
                  <a:prstClr val="black"/>
                </a:solidFill>
                <a:latin typeface="Bodoni MT Black" panose="02070A03080606020203" pitchFamily="18" charset="0"/>
                <a:ea typeface="+mn-ea"/>
                <a:cs typeface="+mn-cs"/>
              </a:rPr>
              <a:t>Periodontology –Stage 4</a:t>
            </a:r>
            <a:br>
              <a:rPr lang="en-US" sz="3200" b="1" dirty="0">
                <a:solidFill>
                  <a:prstClr val="black"/>
                </a:solidFill>
                <a:latin typeface="Bodoni MT Black" panose="02070A03080606020203" pitchFamily="18" charset="0"/>
                <a:ea typeface="+mn-ea"/>
                <a:cs typeface="+mn-cs"/>
              </a:rPr>
            </a:br>
            <a:endParaRPr lang="en-US" sz="4000" dirty="0">
              <a:latin typeface="Bodoni MT Black" panose="02070A030806060202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35536"/>
            <a:ext cx="8060283" cy="4285751"/>
          </a:xfrm>
        </p:spPr>
        <p:txBody>
          <a:bodyPr>
            <a:normAutofit/>
          </a:bodyPr>
          <a:lstStyle/>
          <a:p>
            <a:r>
              <a:rPr lang="fr-FR" sz="8000" b="1" dirty="0">
                <a:solidFill>
                  <a:schemeClr val="tx1"/>
                </a:solidFill>
                <a:latin typeface="Bodoni MT Black" panose="02070A03080606020203" pitchFamily="18" charset="0"/>
              </a:rPr>
              <a:t>Mobility</a:t>
            </a:r>
            <a:r>
              <a:rPr lang="fr-FR" sz="5400" b="1" dirty="0">
                <a:solidFill>
                  <a:schemeClr val="tx1"/>
                </a:solidFill>
                <a:latin typeface="Bodoni MT Black" panose="02070A03080606020203" pitchFamily="18" charset="0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829"/>
            <a:ext cx="1543050" cy="126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579563" cy="128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27584" y="1484784"/>
            <a:ext cx="77002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941421" y="4697848"/>
            <a:ext cx="388843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By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Dr.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Huda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Jassem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Department of periodontology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College Of Dentistry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University of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Basrah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839F1-217A-42F6-8E95-9C50794E2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9" r="12588"/>
          <a:stretch/>
        </p:blipFill>
        <p:spPr>
          <a:xfrm>
            <a:off x="314147" y="3029226"/>
            <a:ext cx="4032448" cy="32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6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598537" y="132903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Mobility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011" y="1069008"/>
            <a:ext cx="8527453" cy="473008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Device (</a:t>
            </a:r>
            <a:r>
              <a:rPr lang="en-US" sz="2400" b="1" dirty="0" err="1">
                <a:solidFill>
                  <a:schemeClr val="tx1"/>
                </a:solidFill>
              </a:rPr>
              <a:t>Periotest</a:t>
            </a:r>
            <a:r>
              <a:rPr lang="en-US" sz="2400" b="1" dirty="0">
                <a:solidFill>
                  <a:schemeClr val="tx1"/>
                </a:solidFill>
              </a:rPr>
              <a:t>)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B6CE8A-FF81-46D3-9C3D-88F39D051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43" y="2204864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6BACC1-8F4E-4BF2-AA1D-FA24388EA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626270"/>
            <a:ext cx="3323829" cy="416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767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6122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Causes of Tooth Mobility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97028-71F7-4285-AEAF-9676C7C70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64" y="911353"/>
            <a:ext cx="3483756" cy="2517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03DA4-DA95-4F12-ABE8-70888B8C9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911353"/>
            <a:ext cx="3603456" cy="256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6CDDF-D754-4189-8CFA-93CF3CF36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7" y="3548252"/>
            <a:ext cx="3017689" cy="204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506F0-E6B1-4722-A242-C08DCBD20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393" t="10579" r="46450" b="1426"/>
          <a:stretch/>
        </p:blipFill>
        <p:spPr>
          <a:xfrm>
            <a:off x="179512" y="3681191"/>
            <a:ext cx="2825489" cy="263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C4CCF8-2DB1-4B37-93ED-7C151C286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798" y="3605727"/>
            <a:ext cx="2520384" cy="263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84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>
                <a:latin typeface="Bodoni MT Black" panose="02070A03080606020203" pitchFamily="18" charset="0"/>
              </a:rPr>
              <a:t>Factors that govern tooth mobility in a horizontal direction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011" y="1069008"/>
            <a:ext cx="4999061" cy="2215974"/>
          </a:xfrm>
        </p:spPr>
        <p:txBody>
          <a:bodyPr>
            <a:normAutofit/>
          </a:bodyPr>
          <a:lstStyle/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693719-DC80-4837-BCBC-797C0CBD8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46" y="1192176"/>
            <a:ext cx="2548349" cy="334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71D86-4307-4EC7-9BF6-51AB0A2B0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04" y="1148344"/>
            <a:ext cx="2828950" cy="322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53038-06BB-484B-9E4A-57F60977D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40" b="23101"/>
          <a:stretch/>
        </p:blipFill>
        <p:spPr>
          <a:xfrm>
            <a:off x="467544" y="4628679"/>
            <a:ext cx="3677022" cy="161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193071-E865-4AAA-B8FC-46CFB11FD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531" y="1134169"/>
            <a:ext cx="2425387" cy="1940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5EED28-599E-4CEB-A7BB-B8289D8B73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44" r="55471"/>
          <a:stretch/>
        </p:blipFill>
        <p:spPr>
          <a:xfrm>
            <a:off x="6310531" y="2405472"/>
            <a:ext cx="2428735" cy="201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FCD03E-BB85-4758-B15D-452A685ED1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031" b="16896"/>
          <a:stretch/>
        </p:blipFill>
        <p:spPr>
          <a:xfrm>
            <a:off x="4572000" y="4549797"/>
            <a:ext cx="4402833" cy="161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6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5830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>
                <a:latin typeface="Bodoni MT Black" panose="02070A03080606020203" pitchFamily="18" charset="0"/>
              </a:rPr>
              <a:t>Classification of tooth mobility(T.M.)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267" y="699678"/>
            <a:ext cx="8497197" cy="509941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Degree 0  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Degree 1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Degree 2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Degree 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13</a:t>
            </a:fld>
            <a:endParaRPr lang="en-US"/>
          </a:p>
        </p:txBody>
      </p:sp>
      <p:pic>
        <p:nvPicPr>
          <p:cNvPr id="4" name="video_2021-01-16_23-36-40">
            <a:hlinkClick r:id="" action="ppaction://media"/>
            <a:extLst>
              <a:ext uri="{FF2B5EF4-FFF2-40B4-BE49-F238E27FC236}">
                <a16:creationId xmlns:a16="http://schemas.microsoft.com/office/drawing/2014/main" id="{F67D2B95-E07F-4B1B-8A87-9EAB99022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73" y="2585990"/>
            <a:ext cx="6781653" cy="3572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44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Sign &amp; Symptoms of T.M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91D46-4E4D-4397-B8AF-05B4D657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6" y="1274109"/>
            <a:ext cx="7772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8876D-3188-4438-8B70-5E39E10AF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975238"/>
            <a:ext cx="3695059" cy="2245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A82D0-2283-4FD5-B91A-04903134F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982" y="4000269"/>
            <a:ext cx="3695060" cy="21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7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6612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>
                <a:latin typeface="Bodoni MT Black" panose="02070A03080606020203" pitchFamily="18" charset="0"/>
              </a:rPr>
              <a:t>Treatment of increased tooth mobility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70982"/>
            <a:ext cx="8496944" cy="4928106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Situation I: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Increased mobility of a tooth with increased width of the periodontal ligament but normal height of the alveolar bone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7FA53-693D-45DC-B631-D95186C82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07" y="2466092"/>
            <a:ext cx="4101193" cy="362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46EF4-0949-43B3-B2F6-6AFEB6EA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40" y="2636919"/>
            <a:ext cx="4093193" cy="335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302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6122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>
                <a:latin typeface="Bodoni MT Black" panose="02070A03080606020203" pitchFamily="18" charset="0"/>
              </a:rPr>
              <a:t>Treatment of increased tooth mobility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802" y="777912"/>
            <a:ext cx="8337662" cy="5021177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Situation II: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Increased mobility of a tooth with increased width of P. D. ligament&amp; reduced height of alveolar bone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165D3-98FC-4708-A059-9D2F9EFF9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02" y="2600353"/>
            <a:ext cx="4334917" cy="373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7C753-D8C4-4053-A292-5B1EE16F2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13"/>
          <a:stretch/>
        </p:blipFill>
        <p:spPr>
          <a:xfrm>
            <a:off x="5347551" y="2750261"/>
            <a:ext cx="3431688" cy="27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4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6122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>
                <a:latin typeface="Bodoni MT Black" panose="02070A03080606020203" pitchFamily="18" charset="0"/>
              </a:rPr>
              <a:t>Treatment of increased tooth mobility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67448"/>
            <a:ext cx="8208912" cy="493164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Situation III: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Increased mobility of a tooth with reduced height of alveolar bone &amp; normal width of P.D. ligament.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817CC-EAC4-4723-A98D-95D79F4AC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03"/>
          <a:stretch/>
        </p:blipFill>
        <p:spPr>
          <a:xfrm>
            <a:off x="2241749" y="2062994"/>
            <a:ext cx="4311451" cy="181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BB58D-8897-4ECB-B579-D23EDCE6B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r="14564" b="32525"/>
          <a:stretch/>
        </p:blipFill>
        <p:spPr>
          <a:xfrm>
            <a:off x="539552" y="4067157"/>
            <a:ext cx="2377368" cy="2236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6D08F5-96B3-44F6-A761-0107465DC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360" y="4286821"/>
            <a:ext cx="2861280" cy="181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A1D6C-9EB8-41A2-83B5-2CB4C645F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316" y="4067156"/>
            <a:ext cx="2377368" cy="215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70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6122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>
                <a:latin typeface="Bodoni MT Black" panose="02070A03080606020203" pitchFamily="18" charset="0"/>
              </a:rPr>
              <a:t>Treatment of increased tooth mobility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67448"/>
            <a:ext cx="8208912" cy="493164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Situation III: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Increased mobility of a tooth with reduced height of alveolar bone &amp; normal width of P.D. ligament.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hlinkClick r:id="rId2"/>
              </a:rPr>
              <a:t>https://youtu.be/NKtuA1uPjnU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(watch video for </a:t>
            </a:r>
            <a:r>
              <a:rPr lang="en-US" sz="2000" dirty="0" err="1">
                <a:solidFill>
                  <a:schemeClr val="tx1"/>
                </a:solidFill>
              </a:rPr>
              <a:t>Ribbond</a:t>
            </a:r>
            <a:r>
              <a:rPr lang="en-US" sz="2000" dirty="0">
                <a:solidFill>
                  <a:schemeClr val="tx1"/>
                </a:solidFill>
              </a:rPr>
              <a:t> Periodontal Splint Technique)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5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6122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>
                <a:latin typeface="Bodoni MT Black" panose="02070A03080606020203" pitchFamily="18" charset="0"/>
              </a:rPr>
              <a:t>Treatment of increased tooth mobility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1"/>
            <a:ext cx="8496944" cy="4890367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Situation IV: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Progressive (increasing) mobility of a tooth (teeth) as a result of gradually increasing width of P.D. ligament in teeth with reduced height of alveolar bone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9A69F-7451-47AA-AEA7-28901433F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0" t="10732" r="7799"/>
          <a:stretch/>
        </p:blipFill>
        <p:spPr>
          <a:xfrm>
            <a:off x="685800" y="2787138"/>
            <a:ext cx="4626446" cy="301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CA8E6-C7D4-49D5-A642-C0C5C5197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434" y="3212977"/>
            <a:ext cx="2841156" cy="207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89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04856" cy="7920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>
                <a:latin typeface="Bodoni MT Black" panose="02070A03080606020203" pitchFamily="18" charset="0"/>
              </a:rPr>
              <a:t>Contents</a:t>
            </a:r>
            <a:r>
              <a:rPr lang="en-US" sz="4800" dirty="0">
                <a:latin typeface="Bodoni MT Black" panose="02070A03080606020203" pitchFamily="18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7848872" cy="5112568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 Introduction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   Physiological Mobility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Pathological Mobility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Causes of Tooth Mobility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Factors that govern tooth mobility in a horizontal direction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Classification of tooth mobility (T.M.)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Sign &amp; Symptoms of T.M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Treatment of increased tooth mobility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endParaRPr lang="en-US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romanUcPeriod"/>
            </a:pPr>
            <a:endParaRPr lang="en-US" sz="24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romanUcPeriod"/>
            </a:pPr>
            <a:endParaRPr lang="en-US" sz="24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romanLcPeriod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9EBAE-1E86-49A8-AF0A-EF12E67F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123" y="3879097"/>
            <a:ext cx="3384376" cy="225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27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806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>
                <a:latin typeface="Bodoni MT Black" panose="02070A03080606020203" pitchFamily="18" charset="0"/>
              </a:rPr>
              <a:t>Today’s Phrase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3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4C78C3-BDB3-42B0-AAE7-A22869316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49" b="7438"/>
          <a:stretch/>
        </p:blipFill>
        <p:spPr>
          <a:xfrm>
            <a:off x="457200" y="1867503"/>
            <a:ext cx="8229600" cy="4038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37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Introduction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011" y="1069008"/>
            <a:ext cx="8527453" cy="473008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Bodoni MT Black" panose="02070A03080606020203" pitchFamily="18" charset="0"/>
              </a:rPr>
              <a:t>Mobility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60F2E-4219-4F02-8D8D-2B52EB9B7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4" y="1634977"/>
            <a:ext cx="7395931" cy="415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80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Introduction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77715"/>
            <a:ext cx="8496944" cy="4170286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Tooth Mobility?? 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D3DD5BB-2B0E-4593-9E55-89978F4B3D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012272"/>
              </p:ext>
            </p:extLst>
          </p:nvPr>
        </p:nvGraphicFramePr>
        <p:xfrm>
          <a:off x="685800" y="1610000"/>
          <a:ext cx="7772400" cy="417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67966B-7526-4C8B-A6A9-D3CD6A4841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304852"/>
              </p:ext>
            </p:extLst>
          </p:nvPr>
        </p:nvGraphicFramePr>
        <p:xfrm>
          <a:off x="1524000" y="1240669"/>
          <a:ext cx="6096000" cy="2888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F555AD0-5A92-4984-A829-014538F487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1102" y="4291658"/>
            <a:ext cx="2787379" cy="195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31162-9BBC-41EF-9D68-5D1C53BF53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680" y="4265816"/>
            <a:ext cx="2787379" cy="199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38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Introduction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77714"/>
            <a:ext cx="8496944" cy="4721373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D3DD5BB-2B0E-4593-9E55-89978F4B3D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0223541"/>
              </p:ext>
            </p:extLst>
          </p:nvPr>
        </p:nvGraphicFramePr>
        <p:xfrm>
          <a:off x="612676" y="1771861"/>
          <a:ext cx="7918648" cy="455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67966B-7526-4C8B-A6A9-D3CD6A4841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311515"/>
              </p:ext>
            </p:extLst>
          </p:nvPr>
        </p:nvGraphicFramePr>
        <p:xfrm>
          <a:off x="1524000" y="1077714"/>
          <a:ext cx="6096000" cy="4383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D744C3D-8F9A-4E43-883E-97B63FDC98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4282565"/>
            <a:ext cx="6279205" cy="241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21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Physiological Mobility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351A8-53E3-45FC-BCA2-D6AF7EAD2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293822"/>
            <a:ext cx="4899998" cy="3486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4"/>
            <a:ext cx="8280920" cy="460233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Definition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Conditions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2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Physiological Mobility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7FE7D-5F8B-4E99-938F-46F80FD72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543432"/>
            <a:ext cx="3932944" cy="350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3"/>
            <a:ext cx="6085656" cy="3312363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u="sng" dirty="0">
                <a:solidFill>
                  <a:schemeClr val="tx1"/>
                </a:solidFill>
              </a:rPr>
              <a:t>Initial &amp; Secondary Tooth Mobility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Muehlemann (1954, 1960)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</a:rPr>
              <a:t>Periodontometer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100 pounds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0.05-0.1 mm.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500 pounds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Incisors 0.1-0.12 mm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Canines 0.05-0.09 mm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Premolars 0.08-0.1 mm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Molars 0.04-0.08 mm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87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116632"/>
            <a:ext cx="77724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Bodoni MT Black" panose="02070A03080606020203" pitchFamily="18" charset="0"/>
              </a:rPr>
              <a:t>Pathological Mobility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011" y="1069008"/>
            <a:ext cx="8527453" cy="473008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Definition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 dirty="0"/>
              <a:t>-College of Dentistry-Department of Periodontology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4736-E10D-473C-9597-B6333DD8C8A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93BC0-2F2C-40DE-A3B6-9BF9B5670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7" t="9048" r="15731" b="2923"/>
          <a:stretch/>
        </p:blipFill>
        <p:spPr>
          <a:xfrm>
            <a:off x="3707904" y="1451296"/>
            <a:ext cx="4536504" cy="457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681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4189</TotalTime>
  <Words>469</Words>
  <Application>Microsoft Office PowerPoint</Application>
  <PresentationFormat>On-screen Show (4:3)</PresentationFormat>
  <Paragraphs>121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Bodoni MT Black</vt:lpstr>
      <vt:lpstr>Calibri</vt:lpstr>
      <vt:lpstr>Wingdings</vt:lpstr>
      <vt:lpstr>Office Theme</vt:lpstr>
      <vt:lpstr>Periodontology –Stage 4 </vt:lpstr>
      <vt:lpstr>Contents </vt:lpstr>
      <vt:lpstr>Today’s Phrase </vt:lpstr>
      <vt:lpstr>Introduction </vt:lpstr>
      <vt:lpstr>Introduction </vt:lpstr>
      <vt:lpstr>Introduction </vt:lpstr>
      <vt:lpstr>Physiological Mobility </vt:lpstr>
      <vt:lpstr>Physiological Mobility </vt:lpstr>
      <vt:lpstr>Pathological Mobility </vt:lpstr>
      <vt:lpstr>Mobility </vt:lpstr>
      <vt:lpstr>Causes of Tooth Mobility</vt:lpstr>
      <vt:lpstr>Factors that govern tooth mobility in a horizontal direction </vt:lpstr>
      <vt:lpstr>Classification of tooth mobility(T.M.)</vt:lpstr>
      <vt:lpstr>Sign &amp; Symptoms of T.M</vt:lpstr>
      <vt:lpstr>Treatment of increased tooth mobility</vt:lpstr>
      <vt:lpstr>Treatment of increased tooth mobility</vt:lpstr>
      <vt:lpstr>Treatment of increased tooth mobility</vt:lpstr>
      <vt:lpstr>Treatment of increased tooth mobility</vt:lpstr>
      <vt:lpstr>Treatment of increased tooth mobility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InteL</dc:creator>
  <cp:lastModifiedBy>InteL</cp:lastModifiedBy>
  <cp:revision>90</cp:revision>
  <dcterms:created xsi:type="dcterms:W3CDTF">2020-11-17T20:51:00Z</dcterms:created>
  <dcterms:modified xsi:type="dcterms:W3CDTF">2021-06-22T10:07:34Z</dcterms:modified>
</cp:coreProperties>
</file>